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9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1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43.xml.rels" ContentType="application/vnd.openxmlformats-package.relationships+xml"/>
  <Override PartName="/ppt/slides/_rels/slide10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7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54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3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2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0.jpeg" ContentType="image/jpeg"/>
  <Override PartName="/ppt/media/image49.jpeg" ContentType="image/jpeg"/>
  <Override PartName="/ppt/media/image51.jpeg" ContentType="image/jpeg"/>
  <Override PartName="/ppt/media/image40.jpeg" ContentType="image/jpeg"/>
  <Override PartName="/ppt/media/image48.jpeg" ContentType="image/jpeg"/>
  <Override PartName="/ppt/media/image37.jpeg" ContentType="image/jpeg"/>
  <Override PartName="/ppt/media/image45.jpeg" ContentType="image/jpeg"/>
  <Override PartName="/ppt/media/image34.jpeg" ContentType="image/jpeg"/>
  <Override PartName="/ppt/media/image44.jpeg" ContentType="image/jpeg"/>
  <Override PartName="/ppt/media/image33.jpeg" ContentType="image/jpeg"/>
  <Override PartName="/ppt/media/image42.jpeg" ContentType="image/jpeg"/>
  <Override PartName="/ppt/media/image31.jpeg" ContentType="image/jpeg"/>
  <Override PartName="/ppt/media/image52.jpeg" ContentType="image/jpeg"/>
  <Override PartName="/ppt/media/image41.jpeg" ContentType="image/jpeg"/>
  <Override PartName="/ppt/media/image30.jpeg" ContentType="image/jpeg"/>
  <Override PartName="/ppt/media/image38.jpeg" ContentType="image/jpeg"/>
  <Override PartName="/ppt/media/image16.jpeg" ContentType="image/jpeg"/>
  <Override PartName="/ppt/media/image27.jpeg" ContentType="image/jpeg"/>
  <Override PartName="/ppt/media/image25.jpeg" ContentType="image/jpeg"/>
  <Override PartName="/ppt/media/image22.png" ContentType="image/png"/>
  <Override PartName="/ppt/media/image20.png" ContentType="image/png"/>
  <Override PartName="/ppt/media/image21.jpeg" ContentType="image/jpeg"/>
  <Override PartName="/ppt/media/image29.jpeg" ContentType="image/jpeg"/>
  <Override PartName="/ppt/media/image6.png" ContentType="image/png"/>
  <Override PartName="/ppt/media/image18.jpeg" ContentType="image/jpeg"/>
  <Override PartName="/ppt/media/image39.jpeg" ContentType="image/jpeg"/>
  <Override PartName="/ppt/media/image17.jpeg" ContentType="image/jpeg"/>
  <Override PartName="/ppt/media/image28.jpeg" ContentType="image/jpeg"/>
  <Override PartName="/ppt/media/image15.png" ContentType="image/png"/>
  <Override PartName="/ppt/media/image14.png" ContentType="image/png"/>
  <Override PartName="/ppt/media/image43.jpeg" ContentType="image/jpeg"/>
  <Override PartName="/ppt/media/image32.jpeg" ContentType="image/jpeg"/>
  <Override PartName="/ppt/media/image3.png" ContentType="image/png"/>
  <Override PartName="/ppt/media/image19.jpeg" ContentType="image/jpeg"/>
  <Override PartName="/ppt/media/image47.jpeg" ContentType="image/jpeg"/>
  <Override PartName="/ppt/media/image36.jpeg" ContentType="image/jpeg"/>
  <Override PartName="/ppt/media/image11.png" ContentType="image/png"/>
  <Override PartName="/ppt/media/image10.png" ContentType="image/png"/>
  <Override PartName="/ppt/media/image13.jpeg" ContentType="image/jpeg"/>
  <Override PartName="/ppt/media/image24.jpeg" ContentType="image/jpeg"/>
  <Override PartName="/ppt/media/image9.jpeg" ContentType="image/jpeg"/>
  <Override PartName="/ppt/media/image12.png" ContentType="image/png"/>
  <Override PartName="/ppt/media/image26.jpeg" ContentType="image/jpeg"/>
  <Override PartName="/ppt/media/image1.jpeg" ContentType="image/jpeg"/>
  <Override PartName="/ppt/media/image7.png" ContentType="image/png"/>
  <Override PartName="/ppt/media/image5.jpeg" ContentType="image/jpeg"/>
  <Override PartName="/ppt/media/image4.png" ContentType="image/png"/>
  <Override PartName="/ppt/media/image23.png" ContentType="image/png"/>
  <Override PartName="/ppt/media/image2.png" ContentType="image/png"/>
  <Override PartName="/ppt/media/image46.jpeg" ContentType="image/jpeg"/>
  <Override PartName="/ppt/media/image35.jpeg" ContentType="image/jpeg"/>
  <Override PartName="/ppt/media/image8.png" ContentType="image/pn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ru-RU" sz="2000">
                <a:latin typeface="Arial"/>
              </a:rPr>
              <a:t>Для правки формата примечаний щелкните мышью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r>
              <a:rPr lang="ru-RU" sz="1400">
                <a:latin typeface="Times New Roman"/>
              </a:rPr>
              <a:t>&lt;заголовок&gt;</a:t>
            </a:r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ru-RU" sz="1400">
                <a:latin typeface="Times New Roman"/>
              </a:rPr>
              <a:t>&lt;дата/время&gt;</a:t>
            </a:r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ru-RU" sz="1400">
                <a:latin typeface="Times New Roman"/>
              </a:rPr>
              <a:t>&lt;нижний колонтитул&gt;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F5173E7-7163-4A3D-B903-29A006999299}" type="slidenum">
              <a:rPr lang="ru-RU" sz="1400">
                <a:latin typeface="Times New Roman"/>
              </a:rPr>
              <a:t>&lt;номер&gt;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DB2E1642-A7BB-4961-9AF2-7831E36ABF3F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1A7B0495-D23F-4BB8-9C16-EF038212ACC2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2442DDDE-EE30-4672-A431-0B6B77851C75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CA35FEE6-05B9-4A1C-A5D5-366D940A0FC3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FEF799FA-C084-4035-86D4-8AF0CA393F4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0221620D-A8C9-4A8D-85ED-CE591C26239F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5BCACB7C-D3F2-488A-B57F-5FA94CDD189C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65140B8D-27E4-42F2-88B1-F5F448A9D4A3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A2D91D8A-84FE-4556-B8D9-8A85C74C0348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BD345392-D960-4A7A-A841-7F3179F0C6F3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9C43C3B7-3870-4F10-9808-3AAE770B3891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F26C1E16-0090-4DA5-BBDA-F8B30D717C76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54FE7D4C-C872-4DA4-BC9D-A7410F3E0804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4BF29C6E-8B35-4001-9798-2B0A32FC9432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7EAE3C65-A118-4433-B408-8EF27CDB8FE7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246985FA-D97A-47A3-B547-36EAD30B50F0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52484E24-D540-42FB-B4F2-F3BB70D7C34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32E65A63-5976-4393-AA2C-11FC6291EAD6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F964B8C2-BA80-4103-977A-4208075F1D0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63C8655F-DF0C-4AC3-949E-BD2DA3FB2234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D2F2E140-2FAE-47CE-9F63-E9F30BB2BA08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3741C303-E0FD-4860-924C-6CBAA3496184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FF8825A3-F2C0-447D-B5F9-B223737524A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ru-RU" sz="2000">
                <a:latin typeface="Arial"/>
              </a:rPr>
              <a:t>е</a:t>
            </a: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9341A682-CC88-4F37-9F24-AC57F046E0F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864A4FE9-7E1F-4671-8397-6B9918FAD4E3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75351DFE-C443-487C-AC27-8671DF63F3A9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63484B49-054C-4375-AFB5-9CB560BC2E91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5418B050-5D71-4D9C-850E-F9173DC10112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64AF9CD5-9EEE-4A81-A26A-536E6C4EFDB9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3DE0F026-6DE3-489D-AAF7-C630D041EE60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C4C97CB8-9155-4C52-840E-88A61DDEE469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1DAC2860-C8D0-42EE-8330-D3F106B0FF57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DA83AE99-C363-4BAE-A83F-EA667E72764B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99BCE7EB-7F8B-427F-B23A-33DA721CD71D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2933845E-97E0-4AAD-9019-B865AA712FA2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4D353998-C23C-414E-9BF4-DCD7463A9F7F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C9D8EEBA-E101-4EAB-B494-D8C0F21B678D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84D10BC9-B63E-4A61-8CDA-8361490E5E6C}" type="slidenum">
              <a:rPr lang="ru-RU" sz="1200">
                <a:solidFill>
                  <a:srgbClr val="000000"/>
                </a:solidFill>
                <a:latin typeface="Arial"/>
              </a:rPr>
              <a:t>&lt;номер&gt;</a:t>
            </a:fld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7772040" cy="36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5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7772040" cy="36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7772040" cy="36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5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7772040" cy="364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5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56680" y="2141640"/>
            <a:ext cx="4572720" cy="3648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5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3648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39880" y="404784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439880" y="2142000"/>
            <a:ext cx="379260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7772040" cy="174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9728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743920" y="1964160"/>
            <a:ext cx="5713920" cy="24210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ru-RU" sz="4400">
                <a:solidFill>
                  <a:srgbClr val="ffffff"/>
                </a:solidFill>
                <a:latin typeface="Calibri Light"/>
              </a:rPr>
              <a:t>Для правки текста заголовка щелкните мышьюОбразец заголовка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67521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ru-RU" sz="1000">
                <a:solidFill>
                  <a:srgbClr val="ffffff"/>
                </a:solidFill>
                <a:latin typeface="Calibri"/>
              </a:rPr>
              <a:t>7.10.16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2743920" y="5870520"/>
            <a:ext cx="3931920" cy="377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0406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8617C74-1903-4EA9-9A44-8F54AFD410CF}" type="slidenum">
              <a:rPr lang="ru-RU" sz="1000">
                <a:solidFill>
                  <a:srgbClr val="ffffff"/>
                </a:solidFill>
                <a:latin typeface="Calibri"/>
              </a:rPr>
              <a:t>&lt;номер&gt;</a:t>
            </a:fld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1400"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1200"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1200"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40" y="0"/>
            <a:ext cx="9118080" cy="6857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ru-RU" sz="2800">
                <a:solidFill>
                  <a:srgbClr val="ffffff"/>
                </a:solidFill>
                <a:latin typeface="Calibri Light"/>
              </a:rPr>
              <a:t>Для правки текста заголовка щелкните мышьюОбразец заголовка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ru-RU">
                <a:solidFill>
                  <a:srgbClr val="ffffff"/>
                </a:solidFill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>
                <a:solidFill>
                  <a:srgbClr val="ffffff"/>
                </a:solidFill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>
                <a:solidFill>
                  <a:srgbClr val="ffffff"/>
                </a:solidFill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>
                <a:solidFill>
                  <a:srgbClr val="ffffff"/>
                </a:solidFill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>
                <a:solidFill>
                  <a:srgbClr val="ffffff"/>
                </a:solidFill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>
                <a:solidFill>
                  <a:srgbClr val="ffffff"/>
                </a:solidFill>
                <a:latin typeface="Calibri"/>
              </a:rPr>
              <a:t>Шестой уровень структуры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latin typeface="Calibri"/>
              </a:rPr>
              <a:t>Седьмой уровень структурыОбразец текста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Второй уровень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ru-RU" sz="1400">
                <a:solidFill>
                  <a:srgbClr val="ffffff"/>
                </a:solidFill>
                <a:latin typeface="Calibri"/>
              </a:rPr>
              <a:t>Третий уровень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ru-RU" sz="1200">
                <a:solidFill>
                  <a:srgbClr val="ffffff"/>
                </a:solidFill>
                <a:latin typeface="Calibri"/>
              </a:rPr>
              <a:t>Четвертый уровень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ru-RU" sz="1200">
                <a:solidFill>
                  <a:srgbClr val="ffffff"/>
                </a:solidFill>
                <a:latin typeface="Calibri"/>
              </a:rPr>
              <a:t>Пятый уровень</a:t>
            </a:r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5235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ru-RU" sz="1000">
                <a:solidFill>
                  <a:srgbClr val="ffffff"/>
                </a:solidFill>
                <a:latin typeface="Calibri"/>
              </a:rPr>
              <a:t>7.10.16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57200" y="5870520"/>
            <a:ext cx="5990040" cy="377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8120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9ADB45C-726F-4F47-89FD-7A0BCC74CC27}" type="slidenum">
              <a:rPr lang="ru-RU" sz="1000">
                <a:solidFill>
                  <a:srgbClr val="ffffff"/>
                </a:solidFill>
                <a:latin typeface="Calibri"/>
              </a:rPr>
              <a:t>&lt;номер&gt;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40" y="0"/>
            <a:ext cx="9118080" cy="685764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dt"/>
          </p:nvPr>
        </p:nvSpPr>
        <p:spPr>
          <a:xfrm>
            <a:off x="65235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ru-RU" sz="1000">
                <a:solidFill>
                  <a:srgbClr val="ffffff"/>
                </a:solidFill>
                <a:latin typeface="Calibri"/>
              </a:rPr>
              <a:t>7.10.16</a:t>
            </a:r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ftr"/>
          </p:nvPr>
        </p:nvSpPr>
        <p:spPr>
          <a:xfrm>
            <a:off x="457200" y="5870520"/>
            <a:ext cx="5990040" cy="377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sldNum"/>
          </p:nvPr>
        </p:nvSpPr>
        <p:spPr>
          <a:xfrm>
            <a:off x="78120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8252B8F-1507-422C-BC42-457BDEE4E0A9}" type="slidenum">
              <a:rPr lang="ru-RU" sz="1000">
                <a:solidFill>
                  <a:srgbClr val="ffffff"/>
                </a:solidFill>
                <a:latin typeface="Calibri"/>
              </a:rPr>
              <a:t>&lt;номер&gt;</a:t>
            </a:fld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3200">
                <a:latin typeface="Arial"/>
              </a:rPr>
              <a:t>Для правки текста заголовка щелкните мышью</a:t>
            </a:r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1400"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1200"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1200"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19240" y="227160"/>
            <a:ext cx="74768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ru-RU" sz="3200">
                <a:solidFill>
                  <a:srgbClr val="ffffff"/>
                </a:solidFill>
                <a:latin typeface="Calibri Light"/>
              </a:rPr>
              <a:t>Для правки текста заголовка щелкните мышьюОбразец заголовка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>
                <a:latin typeface="Calibri"/>
              </a:rPr>
              <a:t>Седьмой уровень структуры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523560" y="5870520"/>
            <a:ext cx="1211760" cy="377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457200" y="5870520"/>
            <a:ext cx="5990040" cy="377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7812000" y="5870520"/>
            <a:ext cx="417240" cy="377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A72CC4C-D600-42D1-8495-857824E21C23}" type="slidenum">
              <a:rPr lang="ru-RU" sz="1000">
                <a:solidFill>
                  <a:srgbClr val="ffffff"/>
                </a:solidFill>
                <a:latin typeface="Calibri"/>
              </a:rPr>
              <a:t>&lt;номер&gt;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7048080"/>
          </a:xfrm>
          <a:prstGeom prst="rect">
            <a:avLst/>
          </a:prstGeom>
          <a:ln>
            <a:noFill/>
          </a:ln>
        </p:spPr>
      </p:pic>
      <p:sp>
        <p:nvSpPr>
          <p:cNvPr id="166" name="TextShape 1"/>
          <p:cNvSpPr txBox="1"/>
          <p:nvPr/>
        </p:nvSpPr>
        <p:spPr>
          <a:xfrm>
            <a:off x="3962520" y="0"/>
            <a:ext cx="5181120" cy="14695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i="1" lang="ru-RU" sz="2000">
                <a:solidFill>
                  <a:srgbClr val="0000ff"/>
                </a:solidFill>
                <a:latin typeface="Book Antiqua"/>
              </a:rPr>
              <a:t>Богомазова Ольга Владимировна</a:t>
            </a:r>
            <a:r>
              <a:rPr i="1" lang="ru-RU" sz="2000">
                <a:solidFill>
                  <a:srgbClr val="0000ff"/>
                </a:solidFill>
                <a:latin typeface="Book Antiqua"/>
              </a:rPr>
              <a:t>
</a:t>
            </a:r>
            <a:r>
              <a:rPr i="1" lang="ru-RU" sz="2000">
                <a:solidFill>
                  <a:srgbClr val="0000ff"/>
                </a:solidFill>
                <a:latin typeface="Book Antiqua"/>
              </a:rPr>
              <a:t>Воспитатель МКДОУ Комсомольский детский сад</a:t>
            </a:r>
            <a:r>
              <a:rPr i="1" lang="ru-RU" sz="2000">
                <a:solidFill>
                  <a:srgbClr val="0000ff"/>
                </a:solidFill>
                <a:latin typeface="Book Antiqua"/>
              </a:rPr>
              <a:t>
</a:t>
            </a:r>
            <a:r>
              <a:rPr i="1" lang="ru-RU" sz="2000">
                <a:solidFill>
                  <a:srgbClr val="0000ff"/>
                </a:solidFill>
                <a:latin typeface="Book Antiqua"/>
              </a:rPr>
              <a:t>Рамонского района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3429720" y="1685880"/>
            <a:ext cx="5713920" cy="140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>
                <a:solidFill>
                  <a:srgbClr val="0000ff"/>
                </a:solidFill>
                <a:latin typeface="Book Antiqua"/>
              </a:rPr>
              <a:t>Окончила Ташкентское пед.училище в 1991г.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>
                <a:solidFill>
                  <a:srgbClr val="0000ff"/>
                </a:solidFill>
                <a:latin typeface="Book Antiqua"/>
              </a:rPr>
              <a:t>Педагогический стаж 29 лет.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>
                <a:solidFill>
                  <a:srgbClr val="0000ff"/>
                </a:solidFill>
                <a:latin typeface="Book Antiqua"/>
              </a:rPr>
              <a:t>Первая квалификационная категория.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52280"/>
            <a:ext cx="2209320" cy="350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17520" y="-355680"/>
            <a:ext cx="7772040" cy="15364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Реализация проекта позволит: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317520" y="87624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Сформировать устойчивый интерес к прошлому и настоящему своей малой Родины, к объектам социальной сферы поселка.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Сформировать заботливое отношение к родному поселку, уважение к землякам, чувство гордости за свой поселок, желание в дальнейшем жить и работать в родной местности, внести свой вклад  в процветание и сохранение своей малой Родине. Следовательно данный проект способствует формированию не только познавательного интереса, но и имеет социальное значение.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Повысить показатели у воспитанников поведенческой сферы становления гражданственности, связанного с активным использованием имеющейся информации в разных видах продуктивной, коммуникативной и творческой деятельности.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Повысить уровень профессиональной подготовки педагогов, изменение их отношения к патриотическому воспитанию в воспитательно-образовательном процессе.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1600">
                <a:solidFill>
                  <a:srgbClr val="ffffff"/>
                </a:solidFill>
                <a:latin typeface="Calibri"/>
              </a:rPr>
              <a:t>Изменить отношение родителей к решению задач патриотического воспитания в детском саду: проявление устойчивого интереса к содержанию и технологиям воспитательной работы, раскрепощенность и инициативность в воспитании своих детей.</a:t>
            </a:r>
            <a:endParaRPr/>
          </a:p>
        </p:txBody>
      </p:sp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50796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     </a:t>
            </a:r>
            <a:r>
              <a:rPr i="1" lang="ru-RU" sz="2800">
                <a:solidFill>
                  <a:srgbClr val="46b298"/>
                </a:solidFill>
                <a:latin typeface="Book Antiqua"/>
              </a:rPr>
              <a:t>Целевая группа проекта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1031040" y="16383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2800">
                <a:solidFill>
                  <a:srgbClr val="ffffff"/>
                </a:solidFill>
                <a:latin typeface="Calibri"/>
              </a:rPr>
              <a:t>Заказчики и участники проекта- дети, родители, педагоги ДОУ, социум. </a:t>
            </a:r>
            <a:endParaRPr/>
          </a:p>
        </p:txBody>
      </p:sp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06440" y="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Материалы и другие ресурсы обеспечения проекта</a:t>
            </a:r>
            <a:endParaRPr/>
          </a:p>
        </p:txBody>
      </p:sp>
      <p:sp>
        <p:nvSpPr>
          <p:cNvPr id="189" name="TextShape 2"/>
          <p:cNvSpPr txBox="1"/>
          <p:nvPr/>
        </p:nvSpPr>
        <p:spPr>
          <a:xfrm>
            <a:off x="88920" y="2066040"/>
            <a:ext cx="7391160" cy="4497120"/>
          </a:xfrm>
          <a:prstGeom prst="rect">
            <a:avLst/>
          </a:prstGeom>
        </p:spPr>
        <p:txBody>
          <a:bodyPr/>
          <a:p>
            <a:r>
              <a:rPr lang="ru-RU" sz="2000">
                <a:solidFill>
                  <a:srgbClr val="ffffff"/>
                </a:solidFill>
                <a:latin typeface="Calibri"/>
              </a:rPr>
              <a:t>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1. Творческий потенциал педагогов, заинтересованность родителей в инновационном процессе, оказание помощи. </a:t>
            </a:r>
            <a:endParaRPr/>
          </a:p>
          <a:p>
            <a:r>
              <a:rPr lang="ru-RU" sz="2000">
                <a:solidFill>
                  <a:srgbClr val="ffffff"/>
                </a:solidFill>
                <a:latin typeface="Calibri"/>
              </a:rPr>
              <a:t>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2.  Опыт работы педагогов в режиме инновационной деятельности.</a:t>
            </a:r>
            <a:endParaRPr/>
          </a:p>
          <a:p>
            <a:r>
              <a:rPr lang="ru-RU" sz="2000">
                <a:solidFill>
                  <a:srgbClr val="ffffff"/>
                </a:solidFill>
                <a:latin typeface="Calibri"/>
              </a:rPr>
              <a:t>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3.  Уровень профессионализма(предлагаемый и фактический).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	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	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	</a:t>
            </a:r>
            <a:endParaRPr/>
          </a:p>
        </p:txBody>
      </p:sp>
    </p:spTree>
  </p:cSld>
  <p:timing>
    <p:tnLst>
      <p:par>
        <p:cTn id="26" dur="indefinite" restart="never" nodeType="tmRoot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19040" y="14400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Материально-техническая база учреждения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228600" y="160020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Литература: методическая, психолого-педагогическая, научно-популярная, художественная.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Кабинеты: заведующего, зам. заведующего по УВР, мед. работника, физ.инструктора, музыкальный зал.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Оборудование: компьютер, принтер, мультимедиа.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Автотранспорт: газель для подвоза детей из отделений.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8" dur="indefinite" restart="never" nodeType="tmRoot">
          <p:childTnLst>
            <p:seq>
              <p:cTn id="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19040" y="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200">
                <a:solidFill>
                  <a:srgbClr val="46b298"/>
                </a:solidFill>
                <a:latin typeface="Book Antiqua"/>
              </a:rPr>
              <a:t>Задачи:</a:t>
            </a:r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Воспитывать у воспитанников эмоциональную отзывчивость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Понимать красоту природы родного края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Формировать бережное отношение к природе, побуждать желание трудиться в природе, стремиться к созиданию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Вырабатывать позицию землянина, наследника и защитника своего дома Земля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Прививать любовь и уважение к людям труда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Совершенствовать профессиональную компетентность  педагогов ДОУ в вопросах патриотического воспитания детей дошкольного возраста в соответствии с актуальными тенденциями развития современного общества.</a:t>
            </a:r>
            <a:endParaRPr/>
          </a:p>
        </p:txBody>
      </p:sp>
    </p:spTree>
  </p:cSld>
  <p:timing>
    <p:tnLst>
      <p:par>
        <p:cTn id="30" dur="indefinite" restart="never" nodeType="tmRoot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93840" y="14220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Стратегия и механизм достижения поставленных целей</a:t>
            </a:r>
            <a:endParaRPr/>
          </a:p>
        </p:txBody>
      </p:sp>
      <p:sp>
        <p:nvSpPr>
          <p:cNvPr id="195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ru-RU" sz="2400">
                <a:solidFill>
                  <a:srgbClr val="ffffff"/>
                </a:solidFill>
                <a:latin typeface="Calibri"/>
              </a:rPr>
              <a:t>     </a:t>
            </a:r>
            <a:r>
              <a:rPr lang="ru-RU" sz="2400">
                <a:solidFill>
                  <a:srgbClr val="ffffff"/>
                </a:solidFill>
                <a:latin typeface="Calibri"/>
              </a:rPr>
              <a:t>1 этап подготовительный, включает в себя: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Уточнить социальные потребности воспитанников, педагогов, родителей с целью учета их в предполагаемом проекте с помощью анкетирования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 </a:t>
            </a:r>
            <a:r>
              <a:rPr lang="ru-RU" sz="2400">
                <a:solidFill>
                  <a:srgbClr val="ffffff"/>
                </a:solidFill>
                <a:latin typeface="Calibri"/>
              </a:rPr>
              <a:t>диагностирование воспитанников с целью выявления уровня сформированности знаний и представлений  об истории и краеведении родного поселка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ffffff"/>
                </a:solidFill>
                <a:latin typeface="Calibri"/>
              </a:rPr>
              <a:t>Повышение личностно-профессионального уровня подготовки педагогов в рамках проектной деятельности внутри учреждения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52280" y="304920"/>
            <a:ext cx="7314840" cy="1068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          </a:t>
            </a:r>
            <a:r>
              <a:rPr i="1" lang="ru-RU" sz="2800">
                <a:solidFill>
                  <a:srgbClr val="46b298"/>
                </a:solidFill>
                <a:latin typeface="Book Antiqua"/>
              </a:rPr>
              <a:t>2 этап. Основной .  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152280" y="160020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Включает в себя: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Повышение профессиональной компетентности педагогов ДОУ в рамках социального и психического развития дошкольников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Повысить компетентность родителей в вопросах патриотического воспитания детей дошкольного возраста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Обеспечить преемственность к деятельности учителей Комсомольской СОШ,  музыкального руководителя, инструктора по физической культуре, воспитателей и родителей дошкольников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Воспитывать человечность, доброту, милосердие, отзывчивость, ответственного отношения к природе, людям, которые живут рядом, и потомкам, которым нужно оставить землю.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228600" y="228600"/>
            <a:ext cx="74768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3 этап, итоговый, включает в себя: </a:t>
            </a:r>
            <a:endParaRPr/>
          </a:p>
        </p:txBody>
      </p:sp>
      <p:sp>
        <p:nvSpPr>
          <p:cNvPr id="199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Анализ результатов проектной деятельности.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Сравнение полученных результатов с поставленными целями и задачами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Корректировку проектной деятельности по результатам исследования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Оформление материалов проектной деятельности с целью представления в качестве творческого отчёта в виде стендов «Родные просторы», «Дорогой отцов».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Педагогический совет «Формирование нравственных качеств личности через воспитание любви к родному краю»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74720" y="914400"/>
            <a:ext cx="7157520" cy="4497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ru-RU" sz="5400">
                <a:solidFill>
                  <a:srgbClr val="ffffff"/>
                </a:solidFill>
                <a:latin typeface="Calibri"/>
              </a:rPr>
              <a:t>План-график реализации проекта «Родные просторы» «Дорогой отцов»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Table 1"/>
          <p:cNvGraphicFramePr/>
          <p:nvPr/>
        </p:nvGraphicFramePr>
        <p:xfrm>
          <a:off x="228600" y="380880"/>
          <a:ext cx="7386120" cy="6205320"/>
        </p:xfrm>
        <a:graphic>
          <a:graphicData uri="http://schemas.openxmlformats.org/drawingml/2006/table">
            <a:tbl>
              <a:tblPr/>
              <a:tblGrid>
                <a:gridCol w="1031760"/>
                <a:gridCol w="2662200"/>
                <a:gridCol w="1846080"/>
                <a:gridCol w="1846080"/>
              </a:tblGrid>
              <a:tr h="1188360"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Наименование этапов работы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МЕРОПРИЯТИЯ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СРОКИ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ОТВЕТСТВЕННЫЕ</a:t>
                      </a:r>
                      <a:endParaRPr/>
                    </a:p>
                  </a:txBody>
                  <a:tcPr/>
                </a:tc>
              </a:tr>
              <a:tr h="5016960"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О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Д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Г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О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Т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О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В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И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Т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Е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Л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Ь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Н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Ы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Й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Анкетирование родителей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Анкетирование педагогов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Диагностирование воспитанников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Консультирование педагогов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Семинары-практикумы для педагогов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1-2 неделя сентября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1-2 неделя сентября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Октябрь-Ноябрь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Октябрь-Ноябрь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Октябрь-Ноябрь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Воспитатель по направлению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Методист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Воспитатель по направлению. 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ransition spd="med">
    <p:wheel spokes="8"/>
  </p:transition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14400" y="-685800"/>
            <a:ext cx="10972440" cy="8229240"/>
          </a:xfrm>
          <a:prstGeom prst="rect">
            <a:avLst/>
          </a:prstGeom>
          <a:ln>
            <a:noFill/>
          </a:ln>
        </p:spPr>
      </p:pic>
      <p:sp>
        <p:nvSpPr>
          <p:cNvPr id="17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838080" y="2857680"/>
            <a:ext cx="7467120" cy="31237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i="1" lang="ru-RU" sz="5000">
                <a:solidFill>
                  <a:srgbClr val="33fc04"/>
                </a:solidFill>
                <a:latin typeface="Goudy Stout"/>
              </a:rPr>
              <a:t>«Родные просторы»</a:t>
            </a:r>
            <a:r>
              <a:rPr b="1" i="1" lang="ru-RU" sz="5000">
                <a:solidFill>
                  <a:srgbClr val="33fc04"/>
                </a:solidFill>
                <a:latin typeface="Goudy Stout"/>
              </a:rPr>
              <a:t>
</a:t>
            </a:r>
            <a:r>
              <a:rPr b="1" i="1" lang="ru-RU" sz="5000">
                <a:solidFill>
                  <a:srgbClr val="33fc04"/>
                </a:solidFill>
                <a:latin typeface="Goudy Stout"/>
              </a:rPr>
              <a:t>«Дорогой отцов»</a:t>
            </a:r>
            <a:endParaRPr/>
          </a:p>
        </p:txBody>
      </p:sp>
      <p:sp>
        <p:nvSpPr>
          <p:cNvPr id="172" name="CustomShape 3"/>
          <p:cNvSpPr/>
          <p:nvPr/>
        </p:nvSpPr>
        <p:spPr>
          <a:xfrm rot="21479400">
            <a:off x="1981080" y="1002240"/>
            <a:ext cx="5181120" cy="1753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ru-RU" sz="4400">
                <a:solidFill>
                  <a:srgbClr val="dcebf5"/>
                </a:solidFill>
                <a:latin typeface="Arial"/>
              </a:rPr>
              <a:t>проект</a:t>
            </a:r>
            <a:endParaRPr/>
          </a:p>
        </p:txBody>
      </p:sp>
      <p:pic>
        <p:nvPicPr>
          <p:cNvPr id="173" name="romashko.mp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81680" y="304920"/>
            <a:ext cx="30456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nodeType="clickEffect" fill="hold">
                      <p:stCondLst>
                        <p:cond delay="indefinite"/>
                      </p:stCondLst>
                      <p:childTnLst>
                        <p:par>
                          <p:cTn id="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Table 1"/>
          <p:cNvGraphicFramePr/>
          <p:nvPr/>
        </p:nvGraphicFramePr>
        <p:xfrm>
          <a:off x="228600" y="228600"/>
          <a:ext cx="7386120" cy="6451560"/>
        </p:xfrm>
        <a:graphic>
          <a:graphicData uri="http://schemas.openxmlformats.org/drawingml/2006/table">
            <a:tbl>
              <a:tblPr/>
              <a:tblGrid>
                <a:gridCol w="1846080"/>
                <a:gridCol w="1847520"/>
                <a:gridCol w="1846080"/>
                <a:gridCol w="1846440"/>
              </a:tblGrid>
              <a:tr h="2437920"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основной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Еженедельные занятия с воспитанниками в соответствии с перспективным планом модифицированной программы «Дорогой отцов» «Родные просторы»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Сентябрь-май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94464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Совместные мероприятия с семьями воспитанников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Сентябрь-май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102852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Совместные мероприятия с группами разного возраста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Сентябрь-май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113976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экскурсии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Сентябрь-май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90072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Краеведческие мини-центры в группах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постоянно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ransition spd="med">
    <p:wheel spokes="8"/>
  </p:transition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219240" y="227160"/>
            <a:ext cx="74768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graphicFrame>
        <p:nvGraphicFramePr>
          <p:cNvPr id="204" name="Table 2"/>
          <p:cNvGraphicFramePr/>
          <p:nvPr/>
        </p:nvGraphicFramePr>
        <p:xfrm>
          <a:off x="228600" y="0"/>
          <a:ext cx="7386120" cy="6760800"/>
        </p:xfrm>
        <a:graphic>
          <a:graphicData uri="http://schemas.openxmlformats.org/drawingml/2006/table">
            <a:tbl>
              <a:tblPr/>
              <a:tblGrid>
                <a:gridCol w="1846080"/>
                <a:gridCol w="1847520"/>
                <a:gridCol w="1846080"/>
                <a:gridCol w="1846440"/>
              </a:tblGrid>
              <a:tr h="518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основной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выставки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804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«Соломка волшебница»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56088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«Русские узоры»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56088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«Природа и фантазии»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51804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«Сотвори чудо»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51804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Конкурс рисунков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51804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«Мой родной поселок»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51804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«Наш любимый край»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Ежеквартально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 групп</a:t>
                      </a:r>
                      <a:endParaRPr/>
                    </a:p>
                  </a:txBody>
                  <a:tcPr/>
                </a:tc>
              </a:tr>
              <a:tr h="73152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Выпуск газеты ДОУ «По родным просторам»: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1 раз в 2 месяца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179928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«Наш любимый край» «Слава тем кто хлеб растил, не жалел трудов и сил» «Все профессии нужны, все профессии важны»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Сентябрь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Май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Январь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</p:spTree>
  </p:cSld>
  <p:transition spd="med">
    <p:wheel spokes="8"/>
  </p:transition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219240" y="227160"/>
            <a:ext cx="74768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graphicFrame>
        <p:nvGraphicFramePr>
          <p:cNvPr id="206" name="Table 2"/>
          <p:cNvGraphicFramePr/>
          <p:nvPr/>
        </p:nvGraphicFramePr>
        <p:xfrm>
          <a:off x="228600" y="762120"/>
          <a:ext cx="7386120" cy="5384520"/>
        </p:xfrm>
        <a:graphic>
          <a:graphicData uri="http://schemas.openxmlformats.org/drawingml/2006/table">
            <a:tbl>
              <a:tblPr/>
              <a:tblGrid>
                <a:gridCol w="1846080"/>
                <a:gridCol w="1847520"/>
                <a:gridCol w="1846080"/>
                <a:gridCol w="1846440"/>
              </a:tblGrid>
              <a:tr h="2011320"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итоговый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Педагогический совет «взаимодействие детского сада и семьи в приобщении   у дошкольников любви к малой Родине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март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>
                          <a:solidFill>
                            <a:srgbClr val="ffffff"/>
                          </a:solidFill>
                          <a:latin typeface="Arial"/>
                        </a:rPr>
                        <a:t>Старший воспитатель</a:t>
                      </a:r>
                      <a:endParaRPr/>
                    </a:p>
                  </a:txBody>
                  <a:tcPr/>
                </a:tc>
              </a:tr>
              <a:tr h="112536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Итоговое диагностирование воспитанников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май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>
                          <a:solidFill>
                            <a:srgbClr val="ffffff"/>
                          </a:solidFill>
                          <a:latin typeface="Arial"/>
                        </a:rPr>
                        <a:t>Воспитатели групп</a:t>
                      </a:r>
                      <a:endParaRPr/>
                    </a:p>
                  </a:txBody>
                  <a:tcPr/>
                </a:tc>
              </a:tr>
              <a:tr h="112356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Повторное анкетирование родителей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май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>
                          <a:solidFill>
                            <a:srgbClr val="ffffff"/>
                          </a:solidFill>
                          <a:latin typeface="Arial"/>
                        </a:rPr>
                        <a:t>Воспитатели</a:t>
                      </a:r>
                      <a:endParaRPr/>
                    </a:p>
                  </a:txBody>
                  <a:tcPr/>
                </a:tc>
              </a:tr>
              <a:tr h="1124280">
                <a:tc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latin typeface="Arial"/>
                        </a:rPr>
                        <a:t>Анкетирование педагогов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>
                          <a:solidFill>
                            <a:srgbClr val="ffffff"/>
                          </a:solidFill>
                          <a:latin typeface="Arial"/>
                        </a:rPr>
                        <a:t>май</a:t>
                      </a:r>
                      <a:endParaRPr/>
                    </a:p>
                  </a:txBody>
                  <a:tcPr/>
                </a:tc>
                <a:tc>
                  <a:txBody>
                    <a:bodyPr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>
                          <a:solidFill>
                            <a:srgbClr val="ffffff"/>
                          </a:solidFill>
                          <a:latin typeface="Arial"/>
                        </a:rPr>
                        <a:t>Воспитатели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ransition spd="med">
    <p:wheel spokes="8"/>
  </p:transition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263520" y="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Прогнозируемый результат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Разработать и апробировать модифицированную программу ознакомления воспитанников с малой Родиной.</a:t>
            </a:r>
            <a:endParaRPr/>
          </a:p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Обогатить и систематизировать знание воспитанников об социальных сферах поселка, его жителях, людях труда. Сформировать устойчивый интерес к изучению данной проблемы.</a:t>
            </a:r>
            <a:endParaRPr/>
          </a:p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Повысить родительскую и педагогическую компетентность по представленной проблеме. Участие семей воспитанников в учебно-воспитательном процессе.</a:t>
            </a:r>
            <a:endParaRPr/>
          </a:p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Разработать методическое и дидактическое сопровождение по данной тематике.</a:t>
            </a:r>
            <a:endParaRPr/>
          </a:p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Обогатить развивающую среду и модернизацию территории ДОУ.</a:t>
            </a:r>
            <a:endParaRPr/>
          </a:p>
          <a:p>
            <a:pPr>
              <a:lnSpc>
                <a:spcPct val="80000"/>
              </a:lnSpc>
              <a:buFont typeface="Arial"/>
              <a:buAutoNum type="arabicParenR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Повысить имидж ДОУ в микросоциуме.</a:t>
            </a:r>
            <a:endParaRPr/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80880" y="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Критерии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0" y="1598760"/>
            <a:ext cx="7649640" cy="449712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lang="ru-RU" sz="28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800">
                <a:solidFill>
                  <a:srgbClr val="ffffff"/>
                </a:solidFill>
                <a:latin typeface="Calibri"/>
              </a:rPr>
              <a:t>В качестве основных критериев оценки результатов деятельности нами будут использованы: </a:t>
            </a:r>
            <a:endParaRPr/>
          </a:p>
          <a:p>
            <a:pPr>
              <a:lnSpc>
                <a:spcPct val="90000"/>
              </a:lnSpc>
              <a:buFont typeface="Wingdings" charset="2"/>
              <a:buChar char=""/>
            </a:pPr>
            <a:r>
              <a:rPr lang="ru-RU" sz="2800">
                <a:solidFill>
                  <a:srgbClr val="ffffff"/>
                </a:solidFill>
                <a:latin typeface="Calibri"/>
              </a:rPr>
              <a:t>Осознанность , системность знаний, свободное владение материалом, как педагогами, так и детьми.</a:t>
            </a:r>
            <a:endParaRPr/>
          </a:p>
          <a:p>
            <a:pPr>
              <a:lnSpc>
                <a:spcPct val="90000"/>
              </a:lnSpc>
              <a:buFont typeface="Wingdings" charset="2"/>
              <a:buChar char=""/>
            </a:pPr>
            <a:r>
              <a:rPr lang="ru-RU" sz="2800">
                <a:solidFill>
                  <a:srgbClr val="ffffff"/>
                </a:solidFill>
                <a:latin typeface="Calibri"/>
              </a:rPr>
              <a:t>Диагностика уровня сформированности знаний и представлений воспитанников.</a:t>
            </a:r>
            <a:endParaRPr/>
          </a:p>
          <a:p>
            <a:pPr>
              <a:lnSpc>
                <a:spcPct val="90000"/>
              </a:lnSpc>
              <a:buFont typeface="Wingdings" charset="2"/>
              <a:buChar char=""/>
            </a:pPr>
            <a:r>
              <a:rPr lang="ru-RU" sz="2800">
                <a:solidFill>
                  <a:srgbClr val="ffffff"/>
                </a:solidFill>
                <a:latin typeface="Calibri"/>
              </a:rPr>
              <a:t>Анкета для родителей воспитанников</a:t>
            </a:r>
            <a:endParaRPr/>
          </a:p>
          <a:p>
            <a:pPr>
              <a:lnSpc>
                <a:spcPct val="90000"/>
              </a:lnSpc>
            </a:pPr>
            <a:r>
              <a:rPr lang="ru-RU" sz="2800">
                <a:solidFill>
                  <a:srgbClr val="ffffff"/>
                </a:solidFill>
                <a:latin typeface="Calibri"/>
              </a:rPr>
              <a:t>    </a:t>
            </a:r>
            <a:r>
              <a:rPr lang="ru-RU" sz="2800">
                <a:solidFill>
                  <a:srgbClr val="ffffff"/>
                </a:solidFill>
                <a:latin typeface="Calibri"/>
              </a:rPr>
              <a:t>Анкета педагогов ДОУ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0"/>
            <a:ext cx="7772040" cy="14094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Роль руководителя в проекте, управленческие решения:</a:t>
            </a:r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0" y="1600200"/>
            <a:ext cx="7386120" cy="4952520"/>
          </a:xfrm>
          <a:prstGeom prst="rect">
            <a:avLst/>
          </a:prstGeom>
        </p:spPr>
        <p:txBody>
          <a:bodyPr/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Управление единством созданных центров детской деятельности, развивающей среды. Координация взаимодополняемости всех звеньев образовательного процесса.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В течение предполагаемого срока реализации проекта планируется систематическое отслеживание замысла и эффективности проекта, описание и оформление результатов проведенной работы. Признание ценности образовательного пространства всеми участниками проектной деятельности.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Мы считаем данный проект  универсальным, его возможно реализовать в условиях большинства дошкольных учреждений в сельской местности. Проект не требует значительных материальных затрат, в его реализацию включаются родители воспитанников.</a:t>
            </a:r>
            <a:endParaRPr/>
          </a:p>
        </p:txBody>
      </p:sp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1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7009920"/>
          </a:xfrm>
          <a:prstGeom prst="rect">
            <a:avLst/>
          </a:prstGeom>
          <a:ln>
            <a:noFill/>
          </a:ln>
        </p:spPr>
      </p:pic>
      <p:pic>
        <p:nvPicPr>
          <p:cNvPr id="216" name="ozera2.mp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19720" y="327672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217" name="ozera2.mp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19720" y="3276720"/>
            <a:ext cx="304560" cy="3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nodeType="clickEffect" fill="hold">
                      <p:stCondLst>
                        <p:cond delay="indefinite"/>
                      </p:stCondLst>
                      <p:childTnLst>
                        <p:par>
                          <p:cTn id="5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9" restart="whenNotActive" nodeType="interactiveSeq" fill="hold">
                <p:childTnLst>
                  <p:par>
                    <p:cTn id="60" nodeType="clickEffect" fill="hold">
                      <p:stCondLst/>
                      <p:childTnLst>
                        <p:par>
                          <p:cTn id="6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19" name="TextShape 2"/>
          <p:cNvSpPr txBox="1"/>
          <p:nvPr/>
        </p:nvSpPr>
        <p:spPr>
          <a:xfrm>
            <a:off x="0" y="152388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2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88920"/>
            <a:ext cx="9295920" cy="731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23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228600" y="304920"/>
            <a:ext cx="74768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95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-139680"/>
            <a:ext cx="7975080" cy="2205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2800">
                <a:solidFill>
                  <a:srgbClr val="46b298"/>
                </a:solidFill>
                <a:latin typeface="Book Antiqua"/>
              </a:rPr>
              <a:t>Проблема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263520" y="1598760"/>
            <a:ext cx="7386120" cy="4497120"/>
          </a:xfrm>
          <a:prstGeom prst="rect">
            <a:avLst/>
          </a:prstGeom>
        </p:spPr>
        <p:txBody>
          <a:bodyPr/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Большое значение для познавательного и нравственного социально-личностного развития детей дошкольного возраста имеет знакомство с малой Родиной, ее достопримечательностями, улицей на которой ребенок проживает  с известными людьми прославившими поселок. Кроме того, при ознакомлении дошкольников с родным селом важно не просто дать некоторое количество полезной информации, но и сформировать познавательный интерес к истории и культуре родного края, чувство уважения к его жителям, труженикам села, гордость от осознания принадлежности к жителям поселка Комсомольский.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Какая притягательная сила заключается в том, что нас окружает с детства? Почему даже уехав из родных мест на долгие годы, человек вспоминает их с теплотой, а живя в селе, постоянно с гордостью рассказывает о красоте и богатстве своего родного края?</a:t>
            </a:r>
            <a:endParaRPr/>
          </a:p>
        </p:txBody>
      </p:sp>
    </p:spTree>
  </p:cSld>
  <p:timing>
    <p:tnLst>
      <p:par>
        <p:cTn id="8" dur="indefinite" restart="never" nodeType="tmRoot">
          <p:childTnLst>
            <p:seq>
              <p:cTn id="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28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40" y="0"/>
            <a:ext cx="9136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30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32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3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37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9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39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41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43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4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48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0" y="393840"/>
            <a:ext cx="8178480" cy="5638320"/>
          </a:xfrm>
          <a:prstGeom prst="rect">
            <a:avLst/>
          </a:prstGeom>
        </p:spPr>
        <p:txBody>
          <a:bodyPr anchor="ctr"/>
          <a:p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В этом – выражение глубокой любви ко всему, что с ранних лет   вошло в сердце как самое дорогое. Свою любовь к родным местам, знание того, чем знаменит родной край, какова его природа, каким трудом заняты люди, мы взрослые передаем нашим детям.</a:t>
            </a:r>
            <a:endParaRPr/>
          </a:p>
          <a:p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В последнее время наблюдается такая проблема, что села вымирают, молодежь после учебы не возвращается в родные места. Эта проблема и взволновала наш коллектив. Поэтому мы стараемся прививать любовь и уважение к родному краю с самого раннего детства. Наш детский сад посещают не только дети нашего поселка, но и дети с близлежащих сел. Любой край, даже небольшое село неповторимы. В каждом месте своя природа: одно село стоит на берегу реки ,а другое затерялось в сосновом лесу. Везде есть особенные, дорогие его жителям дома, тропинки, достопримечательности. В каждом селе неповторимы люди. Везде есть свои артисты и спортсмены, свои художники и поэты и обязательно есть люди, которые прославили свой край трудом. Труд в каждой местности тоже разный, в одном ведущим является сельскохозяйственный труд, в другой-животноводство, овощеводство.</a:t>
            </a:r>
            <a:endParaRPr/>
          </a:p>
        </p:txBody>
      </p:sp>
    </p:spTree>
  </p:cSld>
  <p:timing>
    <p:tnLst>
      <p:par>
        <p:cTn id="10" dur="indefinite" restart="never" nodeType="tmRoot">
          <p:childTnLst>
            <p:seq>
              <p:cTn id="1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5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53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55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57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59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6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25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63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65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67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64600" cy="694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7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72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28600" y="762120"/>
            <a:ext cx="7386120" cy="5333760"/>
          </a:xfrm>
          <a:prstGeom prst="rect">
            <a:avLst/>
          </a:prstGeom>
        </p:spPr>
        <p:txBody>
          <a:bodyPr/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Детский сад- это первая, самая важная ступенька в познании ребенком всего, что его окружает. Наша задача сформировать у дошкольников представление о том, чем славен родной край, прививать любовь к уголку детства. И нам небезразлична дальнейшая судьба детей посещающих наш детский сад.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Большая работа детского сада по преемственности проводится совместно с учителями и руководством Комсомольской СОШ, которые продолжают работу по той проблеме которая начата в нашем саду. Коллектив школы продолжает прививать любовь и уважение к труду людей, гордость и любовь к родной земле и природоохранные чувства. Многие ученики принадлежат к славным трудовым династиям, которые должны продолжить традиции своих предков, те кто вырос здесь, учились в высшем учебном заведении и в настоящее время трудится в родном поселке, на родной земле.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Маленькими, прозрачными ручейками вливается история, уклад жизни любого села, в реку общей, большой истории России.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</p:txBody>
      </p:sp>
    </p:spTree>
  </p:cSld>
  <p:timing>
    <p:tnLst>
      <p:par>
        <p:cTn id="12" dur="indefinite" restart="never" nodeType="tmRoot">
          <p:childTnLst>
            <p:seq>
              <p:cTn id="1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75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77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79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281" name="TextShape 2"/>
          <p:cNvSpPr txBox="1"/>
          <p:nvPr/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8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84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86" name="Рисунок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58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0"/>
            <a:ext cx="7772040" cy="19429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КОНЦЕПТУАЛЬНЫЕ ОСНОВЫ ПРОЕКТА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228600" y="1600200"/>
            <a:ext cx="7391160" cy="52574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МКДОУ Комсомольский детский сад реализует «программу обучения и воспитания» в детском саду под редакцией Васильевой М.А. и др.</a:t>
            </a:r>
            <a:endParaRPr/>
          </a:p>
          <a:p>
            <a:pPr>
              <a:lnSpc>
                <a:spcPct val="9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Авторы программы рекомендуют знакомить детей с малой Родиной, в которой они проживают, т.е. заменить данный  блок региональным компонентом.</a:t>
            </a:r>
            <a:endParaRPr/>
          </a:p>
          <a:p>
            <a:pPr>
              <a:lnSpc>
                <a:spcPct val="9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Дошкольное детство – важный период в нравственно – патриотическом становлении личности. Осознавая своё «Я» ребенок начинает самоутверждаться стремиться воздействовать на ситуацию, активно вступает в отношения с окружающим.В этот период устанавливается связь ребенка с ведущими сферами бытия: миром людей, природы, предметным миром, происходит приобщение его к культуре, общечеловеческим ценностям. Именно в тот период закладывается интерес, любовь и уважение к своей стране, краю, к своему народу, к родной природе.</a:t>
            </a:r>
            <a:endParaRPr/>
          </a:p>
        </p:txBody>
      </p:sp>
    </p:spTree>
  </p:cSld>
  <p:timing>
    <p:tnLst>
      <p:par>
        <p:cTn id="14" dur="indefinite" restart="never" nodeType="tmRoot">
          <p:childTnLst>
            <p:seq>
              <p:cTn id="1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52280" y="291960"/>
            <a:ext cx="7386120" cy="4662000"/>
          </a:xfrm>
          <a:prstGeom prst="rect">
            <a:avLst/>
          </a:prstGeom>
        </p:spPr>
        <p:txBody>
          <a:bodyPr/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Чувство патриотизма , любовь к родному поселку, селу, не возникают сами по себе, они формируются с самого раннего возраста. В дошкольном периоде детства необходимо воспитывать начало гуманизма и гуманных отношений с близкими и окружающими людьми, со сверстниками, культуру поведения в обществе, в природе, уважительное отношение к людям труда. Поэтому нравственные, экологические и патриотические чувства у детей формируются по всем направлениям процесса образования и воспитания: трудовое, эстетическое, вопросы экологии и краеведения, оздоровительная работа, формирование здорового образа жизни.</a:t>
            </a:r>
            <a:endParaRPr/>
          </a:p>
          <a:p>
            <a:pPr>
              <a:lnSpc>
                <a:spcPct val="8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Академику Д. Лихачеву принадлежат слова: «Если у человека не будет корней в родной местности, в родной стране, он будет похож на степное растение перекати-поле, которое осенний ветер гонит по степи». Нравственные устои и патриотические чувства ребенка начинают формироваться с того окружения, где ребенок родился и живет. Очень важно, чтобы у него появились и остались теплые воспоминания о малой Родине, где бы ему захотелось в дальнейшем обустроить свою жизнь. Чувство любви, преданности и ответственности к малой Родине переносится со взрослением и ко всей Великой России.</a:t>
            </a:r>
            <a:endParaRPr/>
          </a:p>
        </p:txBody>
      </p:sp>
    </p:spTree>
  </p:cSld>
  <p:timing>
    <p:tnLst>
      <p:par>
        <p:cTn id="16" dur="indefinite" restart="never" nodeType="tmRoot">
          <p:childTnLst>
            <p:seq>
              <p:cTn id="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23840" y="368280"/>
            <a:ext cx="771156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     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Наверное нет исключений, чтобы кто-то из достойных, посвятивших свою жизнь Отчизне, бережно и нежно не говорил об уголке своего детства. Наиболее глубокому изучению проблем экологического воспитания способствует работа по направлениям «Родные просторы», «Дорогой отцов», встречи с передовиками производства, открытые занятия с присутствием родителей и специалистов ООО «Агротех-Грант Берёзовский», целевые прогулки по экологическим тропам, посещение выставки сельскохозяйственной продукции, развлечения и праздники учат детей видеть красоту своего родного края. Эти знания, а значит и чувство гордости за свою малую Родину, народ, помогут ребенку правильно распоряжаться, владеть, сохранить и приумножить наследие полученное от предшествующих поколений.      Освоение этих знаний возможно при целенаправленном систематическом участии в образовательном процессе педагогов, сотрудников ДОУ, учителей СОШ, родителей, воспитанников. Таким образом исходя из вышесказанного, мы сформировали цель, задачи, предполагаемый результат, критерии, оценки результативности проекта «Дорогой отцов»</a:t>
            </a:r>
            <a:endParaRPr/>
          </a:p>
        </p:txBody>
      </p:sp>
    </p:spTree>
  </p:cSld>
  <p:timing>
    <p:tnLst>
      <p:par>
        <p:cTn id="18" dur="indefinite" restart="never" nodeType="tmRoot">
          <p:childTnLst>
            <p:seq>
              <p:cTn id="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93840" y="144000"/>
            <a:ext cx="7772040" cy="14558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i="1" lang="ru-RU" sz="3600">
                <a:solidFill>
                  <a:srgbClr val="46b298"/>
                </a:solidFill>
                <a:latin typeface="Book Antiqua"/>
              </a:rPr>
              <a:t>Проект рассчитан на </a:t>
            </a:r>
            <a:r>
              <a:rPr i="1" lang="ru-RU" sz="3600">
                <a:solidFill>
                  <a:srgbClr val="46b298"/>
                </a:solidFill>
                <a:latin typeface="Book Antiqua"/>
              </a:rPr>
              <a:t>
</a:t>
            </a:r>
            <a:r>
              <a:rPr i="1" lang="ru-RU" sz="3600">
                <a:solidFill>
                  <a:srgbClr val="46b298"/>
                </a:solidFill>
                <a:latin typeface="Book Antiqua"/>
              </a:rPr>
              <a:t>2015-2019годы 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152280" y="1600200"/>
            <a:ext cx="7391160" cy="4497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Цель: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 </a:t>
            </a:r>
            <a:r>
              <a:rPr lang="ru-RU" sz="2000">
                <a:solidFill>
                  <a:srgbClr val="ffffff"/>
                </a:solidFill>
                <a:latin typeface="Calibri"/>
              </a:rPr>
              <a:t>Создание педагогических условий по формированию основ  патриотизма , гражданственности, чувства любви к родному краю, национальному историко-культурному, духовному наследию в условиях дошкольного учреждения.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000">
                <a:solidFill>
                  <a:srgbClr val="ffffff"/>
                </a:solidFill>
                <a:latin typeface="Calibri"/>
              </a:rPr>
              <a:t>Сформировать у воспитанников и их родителей устойчивый интерес к культурным ценностям малой Родины, чувство уважения к его жителям, гордость от осознания принадлежности к жителям поселка, через обогащение и систематизацию краеведческих знаний и представлений.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